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64" r:id="rId4"/>
    <p:sldId id="263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06D"/>
    <a:srgbClr val="A5C249"/>
    <a:srgbClr val="244B77"/>
    <a:srgbClr val="2F3554"/>
    <a:srgbClr val="CBE4BC"/>
    <a:srgbClr val="93D07D"/>
    <a:srgbClr val="83A278"/>
    <a:srgbClr val="81B673"/>
    <a:srgbClr val="CDE6BF"/>
    <a:srgbClr val="FDFF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2" y="0"/>
            <a:ext cx="896051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2ADD-1F9F-497C-B45D-A77E86AE3F5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3650027-785A-4FE8-9071-E90EFB265B1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E65129-101D-4653-AAB0-AF8B20244F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5407" y="-9569"/>
            <a:ext cx="2146115" cy="686756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30A25E-FA64-443C-901E-E43701599681}"/>
              </a:ext>
            </a:extLst>
          </p:cNvPr>
          <p:cNvSpPr/>
          <p:nvPr userDrawn="1"/>
        </p:nvSpPr>
        <p:spPr>
          <a:xfrm>
            <a:off x="9946463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00D4E1-F00C-3934-BD30-E42A3B758A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708" y="528389"/>
            <a:ext cx="1421750" cy="142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896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2ADD-1F9F-497C-B45D-A77E86AE3F5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027-785A-4FE8-9071-E90EFB265B1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4B74FA6-567D-4AF4-A263-7D7F8A0F88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2006" y="-7013"/>
            <a:ext cx="1035472" cy="68650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12109CE-867F-4450-921B-544EAF7A932F}"/>
              </a:ext>
            </a:extLst>
          </p:cNvPr>
          <p:cNvSpPr/>
          <p:nvPr userDrawn="1"/>
        </p:nvSpPr>
        <p:spPr>
          <a:xfrm>
            <a:off x="11135662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34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2ADD-1F9F-497C-B45D-A77E86AE3F5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027-785A-4FE8-9071-E90EFB265B1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A3A995-7993-4FF8-9FBB-4FA638A7ED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2006" y="-7013"/>
            <a:ext cx="1035472" cy="68650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80CF46B-B8E7-422B-8D50-2AAC37865479}"/>
              </a:ext>
            </a:extLst>
          </p:cNvPr>
          <p:cNvSpPr/>
          <p:nvPr userDrawn="1"/>
        </p:nvSpPr>
        <p:spPr>
          <a:xfrm>
            <a:off x="11135662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75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08084" y="808056"/>
            <a:ext cx="8962056" cy="107722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Csfsfslick</a:t>
            </a:r>
            <a:r>
              <a:rPr lang="en-US" dirty="0"/>
              <a:t>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3848" y="2052116"/>
            <a:ext cx="8946291" cy="3997828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2ADD-1F9F-497C-B45D-A77E86AE3F5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027-785A-4FE8-9071-E90EFB265B1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87C66B5-D29E-4B47-AAC4-CB583E5ED0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2006" y="-7013"/>
            <a:ext cx="1035472" cy="68650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7C0C059-263C-4828-B269-9908D7BE1E17}"/>
              </a:ext>
            </a:extLst>
          </p:cNvPr>
          <p:cNvSpPr/>
          <p:nvPr userDrawn="1"/>
        </p:nvSpPr>
        <p:spPr>
          <a:xfrm>
            <a:off x="11135662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75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2ADD-1F9F-497C-B45D-A77E86AE3F5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027-785A-4FE8-9071-E90EFB265B1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28DB0D-9D36-48CA-B576-EB8C461D1E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2006" y="-7013"/>
            <a:ext cx="1035472" cy="68650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D46F54-B392-44DA-B598-E233A255C591}"/>
              </a:ext>
            </a:extLst>
          </p:cNvPr>
          <p:cNvSpPr/>
          <p:nvPr userDrawn="1"/>
        </p:nvSpPr>
        <p:spPr>
          <a:xfrm>
            <a:off x="11135662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460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5361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0862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2124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2ADD-1F9F-497C-B45D-A77E86AE3F5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027-785A-4FE8-9071-E90EFB265B16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1187D54-0347-4F69-97F0-4A07F6117B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2006" y="-7013"/>
            <a:ext cx="1035472" cy="686500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C5941A0-5C7F-4193-9002-AB7844227488}"/>
              </a:ext>
            </a:extLst>
          </p:cNvPr>
          <p:cNvSpPr/>
          <p:nvPr userDrawn="1"/>
        </p:nvSpPr>
        <p:spPr>
          <a:xfrm>
            <a:off x="11135662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460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9595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9007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9007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46356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46357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2ADD-1F9F-497C-B45D-A77E86AE3F5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027-785A-4FE8-9071-E90EFB265B16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A826D19-847E-4095-9EF7-BC16E24C17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2006" y="-7013"/>
            <a:ext cx="1035472" cy="686500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06C7275-6D35-4A7F-B5C6-6DC1F6D1A33E}"/>
              </a:ext>
            </a:extLst>
          </p:cNvPr>
          <p:cNvSpPr/>
          <p:nvPr userDrawn="1"/>
        </p:nvSpPr>
        <p:spPr>
          <a:xfrm>
            <a:off x="11135662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525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9972" y="808056"/>
            <a:ext cx="8820167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2ADD-1F9F-497C-B45D-A77E86AE3F5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027-785A-4FE8-9071-E90EFB265B1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FA93C0-23FD-4134-BF85-35F1B84968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2006" y="-7013"/>
            <a:ext cx="1035472" cy="68650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9F36212-C8AA-4EFE-A21C-5C525F18E662}"/>
              </a:ext>
            </a:extLst>
          </p:cNvPr>
          <p:cNvSpPr/>
          <p:nvPr userDrawn="1"/>
        </p:nvSpPr>
        <p:spPr>
          <a:xfrm>
            <a:off x="11135662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0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2ADD-1F9F-497C-B45D-A77E86AE3F5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027-785A-4FE8-9071-E90EFB265B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C96DF0-0EEF-4805-98A3-C1B2678E0F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2006" y="-7013"/>
            <a:ext cx="1035472" cy="686500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832352A-479D-4FA2-8F29-314389856913}"/>
              </a:ext>
            </a:extLst>
          </p:cNvPr>
          <p:cNvSpPr/>
          <p:nvPr userDrawn="1"/>
        </p:nvSpPr>
        <p:spPr>
          <a:xfrm>
            <a:off x="11135662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193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2ADD-1F9F-497C-B45D-A77E86AE3F5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027-785A-4FE8-9071-E90EFB265B16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8D32CB-5480-402F-995F-5880B25BD9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2006" y="-7013"/>
            <a:ext cx="1035472" cy="686500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1FBFEB0-27E4-456B-A88F-6377B437EF3D}"/>
              </a:ext>
            </a:extLst>
          </p:cNvPr>
          <p:cNvSpPr/>
          <p:nvPr userDrawn="1"/>
        </p:nvSpPr>
        <p:spPr>
          <a:xfrm>
            <a:off x="11135662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316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2ADD-1F9F-497C-B45D-A77E86AE3F5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027-785A-4FE8-9071-E90EFB265B16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AD1934-3F45-47C8-9065-71E27F0959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2006" y="-7013"/>
            <a:ext cx="1035472" cy="686500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15ADDA6-7529-42D3-986F-C8C0B799C06C}"/>
              </a:ext>
            </a:extLst>
          </p:cNvPr>
          <p:cNvSpPr/>
          <p:nvPr userDrawn="1"/>
        </p:nvSpPr>
        <p:spPr>
          <a:xfrm>
            <a:off x="11135662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878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DE3D2ADD-1F9F-497C-B45D-A77E86AE3F5B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50027-785A-4FE8-9071-E90EFB265B16}" type="slidenum">
              <a:rPr lang="en-US" smtClean="0"/>
              <a:t>‹#›</a:t>
            </a:fld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521789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FA0F9-0B98-4835-A5A4-569972E46E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1862" y="3984446"/>
            <a:ext cx="7583214" cy="2268559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Add authors’ name and affiliations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C53AAB-F2E3-4B6D-9537-40A981310D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2317" y="1119673"/>
            <a:ext cx="7882759" cy="2419688"/>
          </a:xfrm>
        </p:spPr>
        <p:txBody>
          <a:bodyPr>
            <a:noAutofit/>
          </a:bodyPr>
          <a:lstStyle/>
          <a:p>
            <a:pPr algn="ctr"/>
            <a:r>
              <a:rPr lang="nb-NO" sz="4000" b="1" dirty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Title:Oral Perentation Format</a:t>
            </a:r>
            <a:br>
              <a:rPr lang="nb-NO" sz="4000" b="1" dirty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b-NO" sz="4000" b="1" dirty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 12th International Conference on Web Research (ICWR2026)</a:t>
            </a:r>
            <a:endParaRPr lang="en-US" sz="40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B888D2B-9D53-80E7-D126-EF37C191BF9C}"/>
              </a:ext>
            </a:extLst>
          </p:cNvPr>
          <p:cNvSpPr/>
          <p:nvPr/>
        </p:nvSpPr>
        <p:spPr>
          <a:xfrm>
            <a:off x="10161037" y="2470997"/>
            <a:ext cx="1884783" cy="446958"/>
          </a:xfrm>
          <a:prstGeom prst="roundRect">
            <a:avLst>
              <a:gd name="adj" fmla="val 50000"/>
            </a:avLst>
          </a:prstGeom>
          <a:solidFill>
            <a:srgbClr val="A5C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17406D"/>
                </a:solidFill>
              </a:rPr>
              <a:t>[Article ID]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023B920-BAB7-06EC-C2B2-C3E660F0ACB8}"/>
              </a:ext>
            </a:extLst>
          </p:cNvPr>
          <p:cNvSpPr/>
          <p:nvPr/>
        </p:nvSpPr>
        <p:spPr>
          <a:xfrm>
            <a:off x="10161037" y="3302504"/>
            <a:ext cx="1884783" cy="541708"/>
          </a:xfrm>
          <a:prstGeom prst="roundRect">
            <a:avLst>
              <a:gd name="adj" fmla="val 50000"/>
            </a:avLst>
          </a:prstGeom>
          <a:solidFill>
            <a:srgbClr val="A5C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17406D"/>
                </a:solidFill>
                <a:latin typeface="+mj-lt"/>
              </a:rPr>
              <a:t>[Your Name]</a:t>
            </a:r>
          </a:p>
        </p:txBody>
      </p:sp>
    </p:spTree>
    <p:extLst>
      <p:ext uri="{BB962C8B-B14F-4D97-AF65-F5344CB8AC3E}">
        <p14:creationId xmlns:p14="http://schemas.microsoft.com/office/powerpoint/2010/main" val="1092095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EE045-059D-4F0B-9610-EAF5EC962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1146" y="436386"/>
            <a:ext cx="8898994" cy="721854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Note: (English Papers)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22B3E-9D64-45AB-9BFD-5DCA020A4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1145" y="1227909"/>
            <a:ext cx="9144901" cy="5773782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670"/>
              </a:spcBef>
              <a:buFont typeface="Arial" pitchFamily="34" charset="0"/>
              <a:buChar char="•"/>
            </a:pPr>
            <a:r>
              <a:rPr lang="en-US" sz="2400" b="1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Please</a:t>
            </a:r>
            <a:r>
              <a:rPr lang="fa-IR" sz="2400" b="1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write full </a:t>
            </a:r>
            <a:r>
              <a:rPr lang="en-U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name of the presenter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and paper ID </a:t>
            </a:r>
            <a:r>
              <a:rPr lang="en-US" sz="2400" b="1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US" sz="2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right-side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box at the first slide.</a:t>
            </a:r>
            <a:endParaRPr lang="en-US" sz="2400" b="1" dirty="0">
              <a:solidFill>
                <a:srgbClr val="1024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670"/>
              </a:spcBef>
              <a:buFont typeface="Arial" pitchFamily="34" charset="0"/>
              <a:buChar char="•"/>
            </a:pPr>
            <a:r>
              <a:rPr lang="en-US" sz="2400" b="1" u="sng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first slide</a:t>
            </a:r>
            <a:r>
              <a:rPr lang="en-US" sz="2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must be included title of your article, full name of all authors and their affiliations.</a:t>
            </a:r>
            <a:endParaRPr lang="fa-IR" sz="2400" b="1" dirty="0">
              <a:ln w="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70"/>
              </a:spcBef>
              <a:buFont typeface="Arial" pitchFamily="34" charset="0"/>
              <a:buChar char="•"/>
            </a:pPr>
            <a:r>
              <a:rPr lang="en-US" sz="2400" b="1" u="sng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First slide must be in English for all articles (Farsi &amp; English).</a:t>
            </a:r>
          </a:p>
          <a:p>
            <a:pPr algn="just">
              <a:lnSpc>
                <a:spcPct val="100000"/>
              </a:lnSpc>
              <a:spcBef>
                <a:spcPts val="670"/>
              </a:spcBef>
              <a:buFont typeface="Arial" pitchFamily="34" charset="0"/>
              <a:buChar char="•"/>
            </a:pP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Please follow the required format and color on the first slide.</a:t>
            </a:r>
          </a:p>
          <a:p>
            <a:pPr algn="just">
              <a:lnSpc>
                <a:spcPct val="100000"/>
              </a:lnSpc>
              <a:spcBef>
                <a:spcPts val="670"/>
              </a:spcBef>
              <a:buFont typeface="Arial" pitchFamily="34" charset="0"/>
              <a:buChar char="•"/>
            </a:pPr>
            <a:r>
              <a:rPr lang="en-US" sz="2400" b="1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Slides must be numbered.</a:t>
            </a:r>
          </a:p>
          <a:p>
            <a:pPr algn="just">
              <a:lnSpc>
                <a:spcPct val="100000"/>
              </a:lnSpc>
              <a:spcBef>
                <a:spcPts val="670"/>
              </a:spcBef>
              <a:buFont typeface="Arial" pitchFamily="34" charset="0"/>
              <a:buChar char="•"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Use different font sizes for text and headers at other slides. (see the last slide for details)</a:t>
            </a:r>
          </a:p>
          <a:p>
            <a:pPr algn="just">
              <a:lnSpc>
                <a:spcPct val="100000"/>
              </a:lnSpc>
              <a:spcBef>
                <a:spcPts val="670"/>
              </a:spcBef>
              <a:buFont typeface="Arial" pitchFamily="34" charset="0"/>
              <a:buChar char="•"/>
            </a:pPr>
            <a:r>
              <a:rPr lang="en-US" sz="2400" b="1" u="sng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Please insert the cited references (in presentation) on the last slide.</a:t>
            </a:r>
          </a:p>
          <a:p>
            <a:pPr algn="just">
              <a:lnSpc>
                <a:spcPct val="100000"/>
              </a:lnSpc>
              <a:spcBef>
                <a:spcPts val="670"/>
              </a:spcBef>
              <a:buFont typeface="Arial" pitchFamily="34" charset="0"/>
              <a:buChar char="•"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Submit your files by April 19,2026.</a:t>
            </a:r>
          </a:p>
          <a:p>
            <a:pPr algn="just">
              <a:lnSpc>
                <a:spcPct val="100000"/>
              </a:lnSpc>
              <a:spcBef>
                <a:spcPts val="670"/>
              </a:spcBef>
              <a:buFont typeface="Arial" pitchFamily="34" charset="0"/>
              <a:buChar char="•"/>
            </a:pPr>
            <a:endParaRPr lang="en-US" sz="2400" b="1" u="sng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18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4535C-056E-04B4-51E3-27F227897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1EA61-156D-96F2-6F8E-12F8C33A5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318" y="276517"/>
            <a:ext cx="8977822" cy="1077229"/>
          </a:xfrm>
        </p:spPr>
        <p:txBody>
          <a:bodyPr>
            <a:normAutofit/>
          </a:bodyPr>
          <a:lstStyle/>
          <a:p>
            <a:pPr algn="r" rtl="1"/>
            <a:r>
              <a:rPr lang="fa-I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Titr" pitchFamily="2" charset="-78"/>
              </a:rPr>
              <a:t>توجه(مقالات فارسی)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C6F30-862A-53C8-ECFC-E993289DD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1146" y="1864209"/>
            <a:ext cx="8898994" cy="3997828"/>
          </a:xfrm>
        </p:spPr>
        <p:txBody>
          <a:bodyPr>
            <a:noAutofit/>
          </a:bodyPr>
          <a:lstStyle/>
          <a:p>
            <a:pPr algn="just" rtl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fa-I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B Zar" pitchFamily="2" charset="-78"/>
              </a:rPr>
              <a:t>نام و نام خانوداگی </a:t>
            </a:r>
            <a:r>
              <a:rPr lang="fa-IR" sz="2400" u="sng" dirty="0">
                <a:latin typeface="Times New Roman" pitchFamily="18" charset="0"/>
                <a:cs typeface="B Zar" pitchFamily="2" charset="-78"/>
              </a:rPr>
              <a:t>فرد ارائه دهنده و کد مقاله </a:t>
            </a:r>
            <a:r>
              <a:rPr lang="fa-IR" sz="2400" u="sng" dirty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B Zar" pitchFamily="2" charset="-78"/>
              </a:rPr>
              <a:t>طبق نمونه در کادر </a:t>
            </a:r>
            <a:r>
              <a:rPr lang="fa-IR" sz="2400" u="sng" dirty="0">
                <a:latin typeface="Times New Roman" pitchFamily="18" charset="0"/>
                <a:cs typeface="B Zar" pitchFamily="2" charset="-78"/>
              </a:rPr>
              <a:t>سمت راست</a:t>
            </a:r>
            <a:r>
              <a:rPr lang="fa-IR" sz="2400" dirty="0">
                <a:latin typeface="Times New Roman" pitchFamily="18" charset="0"/>
                <a:cs typeface="B Zar" pitchFamily="2" charset="-78"/>
              </a:rPr>
              <a:t> </a:t>
            </a:r>
            <a:r>
              <a:rPr lang="fa-I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B Zar" pitchFamily="2" charset="-78"/>
              </a:rPr>
              <a:t>اولین اسلاید</a:t>
            </a:r>
            <a:r>
              <a:rPr lang="fa-IR" sz="2400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B Zar" pitchFamily="2" charset="-78"/>
              </a:rPr>
              <a:t> نوشته شود.</a:t>
            </a:r>
          </a:p>
          <a:p>
            <a:pPr algn="just" rtl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fa-IR" sz="2400" u="sng" dirty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B Zar" pitchFamily="2" charset="-78"/>
              </a:rPr>
              <a:t>اولین اسلاید </a:t>
            </a:r>
            <a:r>
              <a:rPr lang="fa-IR" sz="2400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B Zar" pitchFamily="2" charset="-78"/>
              </a:rPr>
              <a:t>باید شامل عنوان مقاله، نام نویسنده (نویسندگان) و نام دانشگاه/موسسه (وابستگي نويسندگان) باشد.</a:t>
            </a:r>
          </a:p>
          <a:p>
            <a:pPr algn="just" rtl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fa-IR" sz="2400" u="sng" dirty="0">
                <a:latin typeface="Times New Roman" pitchFamily="18" charset="0"/>
                <a:cs typeface="B Zar" pitchFamily="2" charset="-78"/>
              </a:rPr>
              <a:t>اسلاید اول حتما باید به انگلیسی باشد (حتی مقالات فارسی)</a:t>
            </a:r>
            <a:endParaRPr lang="en-US" sz="2400" u="sng" dirty="0">
              <a:latin typeface="Times New Roman" pitchFamily="18" charset="0"/>
              <a:cs typeface="B Zar" pitchFamily="2" charset="-78"/>
            </a:endParaRPr>
          </a:p>
          <a:p>
            <a:pPr algn="just" rtl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fa-IR" sz="2400" u="sng" dirty="0">
                <a:latin typeface="Times New Roman" pitchFamily="18" charset="0"/>
                <a:cs typeface="B Zar" pitchFamily="2" charset="-78"/>
              </a:rPr>
              <a:t>ساختار اسلايد اول</a:t>
            </a:r>
            <a:r>
              <a:rPr lang="fa-I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B Zar" pitchFamily="2" charset="-78"/>
              </a:rPr>
              <a:t> می بایست به طور کامل رعایت شود (</a:t>
            </a:r>
            <a:r>
              <a:rPr lang="fa-IR" sz="2400" u="sng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B Zar" pitchFamily="2" charset="-78"/>
              </a:rPr>
              <a:t>رعايت فرمت  و رنگ نوشته ها-</a:t>
            </a:r>
            <a:r>
              <a:rPr lang="fa-IR" sz="2400" u="sng" dirty="0">
                <a:latin typeface="Times New Roman" pitchFamily="18" charset="0"/>
                <a:cs typeface="B Zar" pitchFamily="2" charset="-78"/>
              </a:rPr>
              <a:t>از درج هرگونه لوگو در اسلایدها خودداری شود</a:t>
            </a:r>
            <a:r>
              <a:rPr lang="fa-IR" sz="2400" u="sng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B Zar" pitchFamily="2" charset="-78"/>
              </a:rPr>
              <a:t>.</a:t>
            </a:r>
            <a:r>
              <a:rPr lang="fa-I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B Zar" pitchFamily="2" charset="-78"/>
              </a:rPr>
              <a:t>)</a:t>
            </a:r>
          </a:p>
          <a:p>
            <a:pPr algn="just" rtl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fa-IR" sz="2400" dirty="0">
                <a:latin typeface="Times New Roman" pitchFamily="18" charset="0"/>
                <a:cs typeface="B Zar" pitchFamily="2" charset="-78"/>
              </a:rPr>
              <a:t>اسلايد مقالات انگليسي به زبان انگليسي و اسلايد مقالات فارسي به زبان فارسي(به جز اسلاید اول) بايد تهيه شود.</a:t>
            </a:r>
          </a:p>
          <a:p>
            <a:pPr algn="just" rtl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fa-IR" sz="2400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B Zar" pitchFamily="2" charset="-78"/>
              </a:rPr>
              <a:t>اسلاید‌ها حتماً شماره‌گذاری شود.</a:t>
            </a:r>
          </a:p>
          <a:p>
            <a:pPr algn="just" rtl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fa-IR" sz="2400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B Zar" pitchFamily="2" charset="-78"/>
              </a:rPr>
              <a:t>در اسلاید های فارسی نوشته ها راست چین باشند.</a:t>
            </a:r>
          </a:p>
          <a:p>
            <a:pPr algn="just" rtl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fa-I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B Zar" pitchFamily="2" charset="-78"/>
              </a:rPr>
              <a:t>برای جزیات فونت ها و سایز متون اسلاید آخر را مشاهده کنید.</a:t>
            </a:r>
          </a:p>
          <a:p>
            <a:pPr algn="just" rtl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fa-I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B Zar" pitchFamily="2" charset="-78"/>
              </a:rPr>
              <a:t>مراجعی که در اسلاید به آنها اشاره شده است در اسلاید آخر  قرار داده شود.</a:t>
            </a:r>
          </a:p>
          <a:p>
            <a:pPr algn="just" rtl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fa-IR" sz="2400" dirty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B Zar" pitchFamily="2" charset="-78"/>
              </a:rPr>
              <a:t>فایل ها باید تا تاریخ 30  فروردین 1405 در سامانه بارگزاری شود</a:t>
            </a:r>
            <a:r>
              <a:rPr lang="fa-IR" sz="2400" dirty="0">
                <a:latin typeface="Times New Roman" pitchFamily="18" charset="0"/>
                <a:cs typeface="B Zar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1429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Mitra" panose="00000400000000000000" pitchFamily="2" charset="-78"/>
              </a:rPr>
              <a:t>Font size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1FA5224-7BA2-45B2-B1B1-9696B85962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836524"/>
              </p:ext>
            </p:extLst>
          </p:nvPr>
        </p:nvGraphicFramePr>
        <p:xfrm>
          <a:off x="2525669" y="2037971"/>
          <a:ext cx="6198453" cy="3663795"/>
        </p:xfrm>
        <a:graphic>
          <a:graphicData uri="http://schemas.openxmlformats.org/drawingml/2006/table">
            <a:tbl>
              <a:tblPr rtl="1">
                <a:tableStyleId>{5DA37D80-6434-44D0-A028-1B22A696006F}</a:tableStyleId>
              </a:tblPr>
              <a:tblGrid>
                <a:gridCol w="1508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50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5042">
                  <a:extLst>
                    <a:ext uri="{9D8B030D-6E8A-4147-A177-3AD203B41FA5}">
                      <a16:colId xmlns:a16="http://schemas.microsoft.com/office/drawing/2014/main" val="309994168"/>
                    </a:ext>
                  </a:extLst>
                </a:gridCol>
              </a:tblGrid>
              <a:tr h="589180">
                <a:tc>
                  <a:txBody>
                    <a:bodyPr/>
                    <a:lstStyle/>
                    <a:p>
                      <a:pPr algn="ctr" rtl="1"/>
                      <a:endParaRPr lang="fa-IR" sz="2000" dirty="0">
                        <a:solidFill>
                          <a:srgbClr val="102435"/>
                        </a:solidFill>
                        <a:effectLst/>
                        <a:cs typeface="B Mitra" pitchFamily="2" charset="-78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102435"/>
                          </a:solidFill>
                          <a:effectLst/>
                          <a:cs typeface="B Mitra" pitchFamily="2" charset="-78"/>
                        </a:rPr>
                        <a:t>Font Size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102435"/>
                          </a:solidFill>
                          <a:effectLst/>
                          <a:cs typeface="B Mitra" pitchFamily="2" charset="-78"/>
                        </a:rPr>
                        <a:t>(English Articles)</a:t>
                      </a:r>
                      <a:endParaRPr lang="fa-IR" sz="2000" dirty="0">
                        <a:solidFill>
                          <a:srgbClr val="102435"/>
                        </a:solidFill>
                        <a:effectLst/>
                        <a:cs typeface="B Mitra" pitchFamily="2" charset="-78"/>
                      </a:endParaRPr>
                    </a:p>
                  </a:txBody>
                  <a:tcPr marL="37431" marR="37431" marT="18715" marB="1871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102435"/>
                          </a:solidFill>
                          <a:effectLst/>
                          <a:cs typeface="B Mitra" pitchFamily="2" charset="-78"/>
                        </a:rPr>
                        <a:t>Font Size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102435"/>
                          </a:solidFill>
                          <a:effectLst/>
                          <a:cs typeface="B Mitra" pitchFamily="2" charset="-78"/>
                        </a:rPr>
                        <a:t>(Farsi Articles)</a:t>
                      </a:r>
                      <a:endParaRPr lang="fa-IR" sz="2000" dirty="0">
                        <a:solidFill>
                          <a:srgbClr val="102435"/>
                        </a:solidFill>
                        <a:effectLst/>
                        <a:cs typeface="B Mitra" pitchFamily="2" charset="-78"/>
                      </a:endParaRPr>
                    </a:p>
                  </a:txBody>
                  <a:tcPr marL="37431" marR="37431" marT="18715" marB="1871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241">
                <a:tc>
                  <a:txBody>
                    <a:bodyPr/>
                    <a:lstStyle/>
                    <a:p>
                      <a:pPr algn="ctr" rtl="1"/>
                      <a:r>
                        <a:rPr lang="en-US" sz="2200" dirty="0">
                          <a:solidFill>
                            <a:srgbClr val="102435"/>
                          </a:solidFill>
                          <a:effectLst/>
                          <a:cs typeface="B Mitra" pitchFamily="2" charset="-78"/>
                        </a:rPr>
                        <a:t>Title</a:t>
                      </a:r>
                      <a:endParaRPr lang="fa-IR" sz="2200" dirty="0">
                        <a:solidFill>
                          <a:srgbClr val="102435"/>
                        </a:solidFill>
                        <a:effectLst/>
                        <a:cs typeface="B Mitra" pitchFamily="2" charset="-78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Times New Roman 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Times New Roman 40</a:t>
                      </a:r>
                    </a:p>
                    <a:p>
                      <a:pPr algn="ctr" rtl="1"/>
                      <a:r>
                        <a:rPr lang="fa-IR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B Zar" pitchFamily="2" charset="-78"/>
                        </a:rPr>
                        <a:t>( به انگلیسی نوشته شود)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B Zar" pitchFamily="2" charset="-7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801">
                <a:tc>
                  <a:txBody>
                    <a:bodyPr/>
                    <a:lstStyle/>
                    <a:p>
                      <a:pPr algn="ctr" rtl="1"/>
                      <a:r>
                        <a:rPr lang="en-US" sz="2200" dirty="0">
                          <a:solidFill>
                            <a:srgbClr val="102435"/>
                          </a:solidFill>
                          <a:effectLst/>
                          <a:cs typeface="B Mitra" pitchFamily="2" charset="-78"/>
                        </a:rPr>
                        <a:t>Author</a:t>
                      </a:r>
                      <a:endParaRPr lang="fa-IR" sz="2200" dirty="0">
                        <a:solidFill>
                          <a:srgbClr val="102435"/>
                        </a:solidFill>
                        <a:effectLst/>
                        <a:cs typeface="B Mitra" pitchFamily="2" charset="-78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Times New Roman 18 Bold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Times New Roman 18 Bold</a:t>
                      </a:r>
                      <a:endParaRPr lang="fa-IR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B Zar" pitchFamily="2" charset="-78"/>
                        </a:rPr>
                        <a:t>( به انگلیسی نوشته شود)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B Zar" pitchFamily="2" charset="-7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241">
                <a:tc>
                  <a:txBody>
                    <a:bodyPr/>
                    <a:lstStyle/>
                    <a:p>
                      <a:pPr algn="ctr" rtl="1"/>
                      <a:r>
                        <a:rPr lang="en-US" sz="2200" dirty="0">
                          <a:solidFill>
                            <a:srgbClr val="102435"/>
                          </a:solidFill>
                          <a:effectLst/>
                          <a:cs typeface="B Mitra" pitchFamily="2" charset="-78"/>
                        </a:rPr>
                        <a:t>Title of Slide</a:t>
                      </a:r>
                      <a:endParaRPr lang="fa-IR" sz="2200" dirty="0">
                        <a:solidFill>
                          <a:srgbClr val="102435"/>
                        </a:solidFill>
                        <a:effectLst/>
                        <a:cs typeface="B Mitra" pitchFamily="2" charset="-78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Times New Roman 36 Bold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Titr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32</a:t>
                      </a:r>
                      <a:endParaRPr lang="fa-IR" sz="1600" dirty="0">
                        <a:solidFill>
                          <a:schemeClr val="tx1"/>
                        </a:solidFill>
                        <a:effectLst/>
                        <a:cs typeface="B Mitra" pitchFamily="2" charset="-7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241">
                <a:tc>
                  <a:txBody>
                    <a:bodyPr/>
                    <a:lstStyle/>
                    <a:p>
                      <a:pPr algn="ctr" rtl="1"/>
                      <a:r>
                        <a:rPr lang="en-US" sz="2200" dirty="0">
                          <a:solidFill>
                            <a:srgbClr val="102435"/>
                          </a:solidFill>
                          <a:effectLst/>
                          <a:cs typeface="B Mitra" pitchFamily="2" charset="-78"/>
                        </a:rPr>
                        <a:t>Tables</a:t>
                      </a:r>
                      <a:endParaRPr lang="fa-IR" sz="2200" dirty="0">
                        <a:solidFill>
                          <a:srgbClr val="102435"/>
                        </a:solidFill>
                        <a:effectLst/>
                        <a:cs typeface="B Mitra" pitchFamily="2" charset="-78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 Times New Roman 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Zar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16</a:t>
                      </a:r>
                    </a:p>
                    <a:p>
                      <a:pPr algn="ctr" rtl="1"/>
                      <a:r>
                        <a:rPr lang="fa-IR" sz="1600" kern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B Zar" pitchFamily="2" charset="-78"/>
                        </a:rPr>
                        <a:t>(عنوان جدول 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bold</a:t>
                      </a:r>
                      <a:r>
                        <a:rPr lang="fa-IR" sz="16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B Zar" pitchFamily="2" charset="-78"/>
                        </a:rPr>
                        <a:t> باشد)</a:t>
                      </a:r>
                      <a:endParaRPr lang="fa-IR" sz="1600" dirty="0">
                        <a:solidFill>
                          <a:schemeClr val="tx1"/>
                        </a:solidFill>
                        <a:effectLst/>
                        <a:cs typeface="B Zar" pitchFamily="2" charset="-7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241">
                <a:tc>
                  <a:txBody>
                    <a:bodyPr/>
                    <a:lstStyle/>
                    <a:p>
                      <a:pPr algn="ctr" rtl="1"/>
                      <a:r>
                        <a:rPr lang="en-US" sz="2200" dirty="0">
                          <a:solidFill>
                            <a:srgbClr val="102435"/>
                          </a:solidFill>
                          <a:effectLst/>
                          <a:cs typeface="B Mitra" pitchFamily="2" charset="-78"/>
                        </a:rPr>
                        <a:t>Text</a:t>
                      </a:r>
                      <a:endParaRPr lang="fa-IR" sz="2200" dirty="0">
                        <a:solidFill>
                          <a:srgbClr val="102435"/>
                        </a:solidFill>
                        <a:effectLst/>
                        <a:cs typeface="B Mitra" pitchFamily="2" charset="-78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Times New Roman 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 Zar 24</a:t>
                      </a:r>
                      <a:endParaRPr lang="fa-IR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96453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body style">
      <a:majorFont>
        <a:latin typeface="Times New Roman"/>
        <a:ea typeface=""/>
        <a:cs typeface="B Titr"/>
      </a:majorFont>
      <a:minorFont>
        <a:latin typeface="Times New Roman"/>
        <a:ea typeface=""/>
        <a:cs typeface="B Nazani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178B2DAB-5DDE-4060-A857-D2E1CDA925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</TotalTime>
  <Words>393</Words>
  <Application>Microsoft Office PowerPoint</Application>
  <PresentationFormat>Widescreen</PresentationFormat>
  <Paragraphs>47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B Mitra</vt:lpstr>
      <vt:lpstr>B Zar</vt:lpstr>
      <vt:lpstr>MS Shell Dlg 2</vt:lpstr>
      <vt:lpstr>Times New Roman</vt:lpstr>
      <vt:lpstr>Wingdings</vt:lpstr>
      <vt:lpstr>Wingdings 3</vt:lpstr>
      <vt:lpstr>Madison</vt:lpstr>
      <vt:lpstr>Add authors’ name and affiliations</vt:lpstr>
      <vt:lpstr>Note: (English Papers)</vt:lpstr>
      <vt:lpstr>توجه(مقالات فارسی) </vt:lpstr>
      <vt:lpstr>Font size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hadi</dc:creator>
  <cp:lastModifiedBy>Maryam Kalhori</cp:lastModifiedBy>
  <cp:revision>91</cp:revision>
  <dcterms:created xsi:type="dcterms:W3CDTF">2023-04-22T00:17:07Z</dcterms:created>
  <dcterms:modified xsi:type="dcterms:W3CDTF">2026-04-16T18:04:30Z</dcterms:modified>
</cp:coreProperties>
</file>